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</p:sldMasterIdLst>
  <p:notesMasterIdLst>
    <p:notesMasterId r:id="rId24"/>
  </p:notesMasterIdLst>
  <p:sldIdLst>
    <p:sldId id="256" r:id="rId3"/>
    <p:sldId id="258" r:id="rId4"/>
    <p:sldId id="259" r:id="rId5"/>
    <p:sldId id="260" r:id="rId6"/>
    <p:sldId id="261" r:id="rId7"/>
    <p:sldId id="280" r:id="rId8"/>
    <p:sldId id="281" r:id="rId9"/>
    <p:sldId id="282" r:id="rId10"/>
    <p:sldId id="275" r:id="rId11"/>
    <p:sldId id="276" r:id="rId12"/>
    <p:sldId id="262" r:id="rId13"/>
    <p:sldId id="278" r:id="rId14"/>
    <p:sldId id="279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227">
          <p15:clr>
            <a:srgbClr val="9AA0A6"/>
          </p15:clr>
        </p15:guide>
        <p15:guide id="3" orient="horz" pos="4082">
          <p15:clr>
            <a:srgbClr val="9AA0A6"/>
          </p15:clr>
        </p15:guide>
        <p15:guide id="4" orient="horz" pos="23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40867A-0FF6-4403-88A3-8EF1136A07C3}">
  <a:tblStyle styleId="{5040867A-0FF6-4403-88A3-8EF1136A07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0"/>
  </p:normalViewPr>
  <p:slideViewPr>
    <p:cSldViewPr snapToGrid="0">
      <p:cViewPr varScale="1">
        <p:scale>
          <a:sx n="118" d="100"/>
          <a:sy n="118" d="100"/>
        </p:scale>
        <p:origin x="1720" y="208"/>
      </p:cViewPr>
      <p:guideLst>
        <p:guide pos="5533"/>
        <p:guide pos="227"/>
        <p:guide orient="horz" pos="4082"/>
        <p:guide orient="horz" pos="2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712FE8FE-DA7C-188F-3AB8-61417D70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>
            <a:extLst>
              <a:ext uri="{FF2B5EF4-FFF2-40B4-BE49-F238E27FC236}">
                <a16:creationId xmlns:a16="http://schemas.microsoft.com/office/drawing/2014/main" id="{D9609A0C-152E-FF60-32D8-62F121DA4E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>
            <a:extLst>
              <a:ext uri="{FF2B5EF4-FFF2-40B4-BE49-F238E27FC236}">
                <a16:creationId xmlns:a16="http://schemas.microsoft.com/office/drawing/2014/main" id="{2D7A2034-0B56-28D8-1CA3-BCA091CE0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617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3ec99fb9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3ec99fb9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AAEC2A2B-6E06-7A8F-9374-21B255CB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3ec99fb9_1_160:notes">
            <a:extLst>
              <a:ext uri="{FF2B5EF4-FFF2-40B4-BE49-F238E27FC236}">
                <a16:creationId xmlns:a16="http://schemas.microsoft.com/office/drawing/2014/main" id="{FB12CAFA-15F6-11B4-9515-76A52F8392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3ec99fb9_1_160:notes">
            <a:extLst>
              <a:ext uri="{FF2B5EF4-FFF2-40B4-BE49-F238E27FC236}">
                <a16:creationId xmlns:a16="http://schemas.microsoft.com/office/drawing/2014/main" id="{2D4B7A16-73EB-7253-A981-40FAC16AC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46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44293847-2236-473D-901C-04592152B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83ec99fb9_1_160:notes">
            <a:extLst>
              <a:ext uri="{FF2B5EF4-FFF2-40B4-BE49-F238E27FC236}">
                <a16:creationId xmlns:a16="http://schemas.microsoft.com/office/drawing/2014/main" id="{BEABB01A-6619-2187-851C-8E19E2F589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83ec99fb9_1_160:notes">
            <a:extLst>
              <a:ext uri="{FF2B5EF4-FFF2-40B4-BE49-F238E27FC236}">
                <a16:creationId xmlns:a16="http://schemas.microsoft.com/office/drawing/2014/main" id="{1A8AF982-F279-D020-7FC1-58F41E6206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746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83ec99fb9_1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83ec99fb9_1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04b8b67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04b8b67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04b8b675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04b8b675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0819ca32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0819ca32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0819ca327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0819ca327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0819ca327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0819ca327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0819ca327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f0819ca327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0819ca327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0819ca327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83ec99fb9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83ec99fb9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f29b9fb2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f29b9fb2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4E4B2AE8-EBCF-C0C8-9057-6F68256E5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>
            <a:extLst>
              <a:ext uri="{FF2B5EF4-FFF2-40B4-BE49-F238E27FC236}">
                <a16:creationId xmlns:a16="http://schemas.microsoft.com/office/drawing/2014/main" id="{A6A9F0FD-190C-6C82-62FB-9A53C66B61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>
            <a:extLst>
              <a:ext uri="{FF2B5EF4-FFF2-40B4-BE49-F238E27FC236}">
                <a16:creationId xmlns:a16="http://schemas.microsoft.com/office/drawing/2014/main" id="{5677BAFC-8747-640A-7CC1-2208F54CD0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34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4420A0A4-7755-23A3-72A5-408474212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>
            <a:extLst>
              <a:ext uri="{FF2B5EF4-FFF2-40B4-BE49-F238E27FC236}">
                <a16:creationId xmlns:a16="http://schemas.microsoft.com/office/drawing/2014/main" id="{58583BD0-8372-9A75-A3D9-8CD62462E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>
            <a:extLst>
              <a:ext uri="{FF2B5EF4-FFF2-40B4-BE49-F238E27FC236}">
                <a16:creationId xmlns:a16="http://schemas.microsoft.com/office/drawing/2014/main" id="{F88AD36F-00FB-1C13-D72E-0920DDAC6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99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4D959FC-C408-331C-A5E1-7FFC5C2A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>
            <a:extLst>
              <a:ext uri="{FF2B5EF4-FFF2-40B4-BE49-F238E27FC236}">
                <a16:creationId xmlns:a16="http://schemas.microsoft.com/office/drawing/2014/main" id="{380E018D-D455-53ED-B948-CCB68C442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>
            <a:extLst>
              <a:ext uri="{FF2B5EF4-FFF2-40B4-BE49-F238E27FC236}">
                <a16:creationId xmlns:a16="http://schemas.microsoft.com/office/drawing/2014/main" id="{383E5149-ED49-D2E5-E164-D3E1C4BDE7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55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85F2642A-E71D-A4A4-5373-2BFB58781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83ec99fb9_1_154:notes">
            <a:extLst>
              <a:ext uri="{FF2B5EF4-FFF2-40B4-BE49-F238E27FC236}">
                <a16:creationId xmlns:a16="http://schemas.microsoft.com/office/drawing/2014/main" id="{E5AB06FE-A2EA-99C2-F494-AF14A04E0D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e83ec99fb9_1_154:notes">
            <a:extLst>
              <a:ext uri="{FF2B5EF4-FFF2-40B4-BE49-F238E27FC236}">
                <a16:creationId xmlns:a16="http://schemas.microsoft.com/office/drawing/2014/main" id="{7670706B-E136-09B5-77B3-B7100B6DE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54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6925" y="57294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796925" y="2562125"/>
            <a:ext cx="83988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1">
  <p:cSld name="CUSTOM_2_1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150" y="3008071"/>
            <a:ext cx="8004000" cy="32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2"/>
          </p:nvPr>
        </p:nvSpPr>
        <p:spPr>
          <a:xfrm>
            <a:off x="530000" y="1796975"/>
            <a:ext cx="81270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-2">
  <p:cSld name="CUSTOM_4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7916" y="-13437"/>
            <a:ext cx="9179832" cy="6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92250" y="56989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792250" y="2562125"/>
            <a:ext cx="8183100" cy="29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None/>
              <a:defRPr sz="6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500550" y="2485475"/>
            <a:ext cx="79353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500550" y="1901958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ubTitle" idx="1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4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706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ubTitle" idx="1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sz="19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2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1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500550" y="1094951"/>
            <a:ext cx="85206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0550" y="609750"/>
            <a:ext cx="77967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3135425" y="4174975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700"/>
              <a:buNone/>
              <a:defRPr sz="17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135425" y="5086600"/>
            <a:ext cx="5856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6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ubTitle" idx="1"/>
          </p:nvPr>
        </p:nvSpPr>
        <p:spPr>
          <a:xfrm>
            <a:off x="805350" y="1763228"/>
            <a:ext cx="82263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7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ubTitle" idx="1"/>
          </p:nvPr>
        </p:nvSpPr>
        <p:spPr>
          <a:xfrm>
            <a:off x="729150" y="1763228"/>
            <a:ext cx="82263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ubTitle" idx="1"/>
          </p:nvPr>
        </p:nvSpPr>
        <p:spPr>
          <a:xfrm>
            <a:off x="530000" y="1747175"/>
            <a:ext cx="7862400" cy="9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8"/>
          <p:cNvSpPr/>
          <p:nvPr/>
        </p:nvSpPr>
        <p:spPr>
          <a:xfrm>
            <a:off x="606200" y="2858975"/>
            <a:ext cx="7938600" cy="3285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2"/>
          </p:nvPr>
        </p:nvSpPr>
        <p:spPr>
          <a:xfrm>
            <a:off x="795050" y="2960050"/>
            <a:ext cx="7568100" cy="31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9"/>
          <p:cNvSpPr/>
          <p:nvPr/>
        </p:nvSpPr>
        <p:spPr>
          <a:xfrm>
            <a:off x="362300" y="1616750"/>
            <a:ext cx="4748700" cy="47532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subTitle" idx="1"/>
          </p:nvPr>
        </p:nvSpPr>
        <p:spPr>
          <a:xfrm>
            <a:off x="500550" y="1763225"/>
            <a:ext cx="44286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Courier New"/>
              <a:buNone/>
              <a:defRPr sz="15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2"/>
          </p:nvPr>
        </p:nvSpPr>
        <p:spPr>
          <a:xfrm>
            <a:off x="5555275" y="1763225"/>
            <a:ext cx="3151200" cy="43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359175" y="1737600"/>
            <a:ext cx="45057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810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0">
                <a:solidFill>
                  <a:schemeClr val="dk1"/>
                </a:solidFill>
              </a:defRPr>
            </a:lvl1pPr>
            <a:lvl2pPr marL="914400" lvl="1" indent="-3302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6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695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4348975" y="2694775"/>
            <a:ext cx="43917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900"/>
              <a:buNone/>
              <a:defRPr sz="19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348975" y="3410125"/>
            <a:ext cx="4587900" cy="27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09075" y="16278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609075" y="388828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606200" y="1616750"/>
            <a:ext cx="7938600" cy="475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729150" y="1763225"/>
            <a:ext cx="8004000" cy="46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urier New"/>
              <a:buNone/>
              <a:defRPr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"/>
              <a:buNone/>
              <a:defRPr sz="3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424350" y="1901958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8.png"/><Relationship Id="rId3" Type="http://schemas.openxmlformats.org/officeDocument/2006/relationships/image" Target="../media/image124.png"/><Relationship Id="rId21" Type="http://schemas.openxmlformats.org/officeDocument/2006/relationships/image" Target="../media/image141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1.png"/><Relationship Id="rId10" Type="http://schemas.openxmlformats.org/officeDocument/2006/relationships/image" Target="../media/image131.png"/><Relationship Id="rId19" Type="http://schemas.openxmlformats.org/officeDocument/2006/relationships/image" Target="../media/image139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 txBox="1">
            <a:spLocks noGrp="1"/>
          </p:cNvSpPr>
          <p:nvPr>
            <p:ph type="subTitle" idx="1"/>
          </p:nvPr>
        </p:nvSpPr>
        <p:spPr>
          <a:xfrm>
            <a:off x="796925" y="5729475"/>
            <a:ext cx="50514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otus.ru</a:t>
            </a:r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796925" y="2562125"/>
            <a:ext cx="8398800" cy="3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600" dirty="0"/>
              <a:t>Machine Learning. Basic</a:t>
            </a:r>
            <a:br>
              <a:rPr lang="en" sz="5600" dirty="0"/>
            </a:br>
            <a:r>
              <a:rPr lang="en" sz="5600" dirty="0"/>
              <a:t>042024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00C129E8-3C84-BBDA-E1B5-516D12637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>
            <a:extLst>
              <a:ext uri="{FF2B5EF4-FFF2-40B4-BE49-F238E27FC236}">
                <a16:creationId xmlns:a16="http://schemas.microsoft.com/office/drawing/2014/main" id="{19B1DA9F-EE85-6601-50B0-ECA924D085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97750"/>
            <a:ext cx="8520600" cy="611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Проблемы </a:t>
            </a:r>
            <a:r>
              <a:rPr lang="ru-RU" dirty="0" err="1"/>
              <a:t>датасета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9D22E1-F432-AA14-EA2C-D18BEC6C9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756"/>
            <a:ext cx="8998407" cy="30527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7CF8BC-5DB4-65DC-F0D6-A407FC3C4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64" y="1265253"/>
            <a:ext cx="8320672" cy="61190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D94B61-15BC-3FEB-D754-FF7669AF0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864" y="1798124"/>
            <a:ext cx="829308" cy="5010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7F1298-F06B-F84E-8C18-18C704657DB1}"/>
              </a:ext>
            </a:extLst>
          </p:cNvPr>
          <p:cNvSpPr txBox="1"/>
          <p:nvPr/>
        </p:nvSpPr>
        <p:spPr>
          <a:xfrm>
            <a:off x="487864" y="5453743"/>
            <a:ext cx="21337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Количество '</a:t>
            </a:r>
            <a:r>
              <a:rPr lang="en" dirty="0"/>
              <a:t>CL’: </a:t>
            </a:r>
            <a:r>
              <a:rPr lang="ru-RU" dirty="0"/>
              <a:t>19</a:t>
            </a:r>
            <a:r>
              <a:rPr lang="en" dirty="0"/>
              <a:t> </a:t>
            </a:r>
            <a:endParaRPr lang="ru-RU" dirty="0"/>
          </a:p>
          <a:p>
            <a:r>
              <a:rPr lang="ru-RU" dirty="0"/>
              <a:t>Количество '</a:t>
            </a:r>
            <a:r>
              <a:rPr lang="en" dirty="0"/>
              <a:t>C': 168 </a:t>
            </a:r>
            <a:endParaRPr lang="ru-RU" dirty="0"/>
          </a:p>
          <a:p>
            <a:r>
              <a:rPr lang="ru-RU" dirty="0"/>
              <a:t>Количество '</a:t>
            </a:r>
            <a:r>
              <a:rPr lang="en" dirty="0"/>
              <a:t>D': 125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153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обучения моделей и их сравнение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9C6EB3-30D6-F657-185B-754065E9F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8" y="1747181"/>
            <a:ext cx="8899702" cy="33578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2D00E0E2-4711-DCA8-6CD8-E6D9093F1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>
            <a:extLst>
              <a:ext uri="{FF2B5EF4-FFF2-40B4-BE49-F238E27FC236}">
                <a16:creationId xmlns:a16="http://schemas.microsoft.com/office/drawing/2014/main" id="{49A2BC1B-797E-E06B-BC72-16E46C5B2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обучения моделей и их сравнение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504735-622D-FF42-7226-5813C69A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" y="1747180"/>
            <a:ext cx="8892082" cy="33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C81285FF-716C-3F18-F3A2-2C3BF5C90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>
            <a:extLst>
              <a:ext uri="{FF2B5EF4-FFF2-40B4-BE49-F238E27FC236}">
                <a16:creationId xmlns:a16="http://schemas.microsoft.com/office/drawing/2014/main" id="{EBF57681-986E-9F9C-A7B2-85D446FCE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Результаты обучения моделей и их сравнение</a:t>
            </a:r>
          </a:p>
        </p:txBody>
      </p:sp>
    </p:spTree>
    <p:extLst>
      <p:ext uri="{BB962C8B-B14F-4D97-AF65-F5344CB8AC3E}">
        <p14:creationId xmlns:p14="http://schemas.microsoft.com/office/powerpoint/2010/main" val="2312515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и планы по развитию</a:t>
            </a:r>
            <a:endParaRPr/>
          </a:p>
        </p:txBody>
      </p:sp>
      <p:graphicFrame>
        <p:nvGraphicFramePr>
          <p:cNvPr id="203" name="Google Shape;203;p39"/>
          <p:cNvGraphicFramePr/>
          <p:nvPr/>
        </p:nvGraphicFramePr>
        <p:xfrm>
          <a:off x="952500" y="2058925"/>
          <a:ext cx="7239000" cy="1380846"/>
        </p:xfrm>
        <a:graphic>
          <a:graphicData uri="http://schemas.openxmlformats.org/drawingml/2006/table">
            <a:tbl>
              <a:tblPr>
                <a:noFill/>
                <a:tableStyleId>{5040867A-0FF6-4403-88A3-8EF1136A07C3}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4" name="Google Shape;204;p39"/>
          <p:cNvSpPr/>
          <p:nvPr/>
        </p:nvSpPr>
        <p:spPr>
          <a:xfrm>
            <a:off x="4768500" y="4502600"/>
            <a:ext cx="3423000" cy="1092000"/>
          </a:xfrm>
          <a:prstGeom prst="wedgeRectCallout">
            <a:avLst>
              <a:gd name="adj1" fmla="val -44483"/>
              <a:gd name="adj2" fmla="val -89998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Запланируйте пару минут на рефлексию в конце защиты проекта и расскажите о планах по развитию</a:t>
            </a:r>
            <a:endParaRPr sz="15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5591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Спасибо за внимание!</a:t>
            </a:r>
            <a:br>
              <a:rPr lang="ru" sz="5000" b="0"/>
            </a:br>
            <a:endParaRPr sz="1400"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title"/>
          </p:nvPr>
        </p:nvSpPr>
        <p:spPr>
          <a:xfrm>
            <a:off x="956225" y="528525"/>
            <a:ext cx="7695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Инструкции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>
            <a:spLocks noGrp="1"/>
          </p:cNvSpPr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220" name="Google Shape;220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/>
          <p:nvPr/>
        </p:nvSpPr>
        <p:spPr>
          <a:xfrm>
            <a:off x="544450" y="1502225"/>
            <a:ext cx="25881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Работа с данными</a:t>
            </a:r>
            <a:endParaRPr sz="1500" b="1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4407075" y="1502225"/>
            <a:ext cx="15798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Интернет/Сети</a:t>
            </a:r>
            <a:endParaRPr sz="1500" b="1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92602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92602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92602" y="2129624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926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501920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501920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501920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65365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36527" y="2129600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2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5365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5711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75711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2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5711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613863" y="41507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636536" y="51359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514366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7545679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6530013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2"/>
          <p:cNvSpPr/>
          <p:nvPr/>
        </p:nvSpPr>
        <p:spPr>
          <a:xfrm>
            <a:off x="6202350" y="378000"/>
            <a:ext cx="2588100" cy="945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3F3F3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98000" tIns="126000" rIns="198000" bIns="12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02418B"/>
                </a:solidFill>
                <a:latin typeface="Roboto"/>
                <a:ea typeface="Roboto"/>
                <a:cs typeface="Roboto"/>
                <a:sym typeface="Roboto"/>
              </a:rPr>
              <a:t>Используйте иллюстрации. Они облегчают восприятие материала</a:t>
            </a:r>
            <a:endParaRPr sz="1300">
              <a:solidFill>
                <a:srgbClr val="02418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877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87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787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787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3"/>
          <p:cNvSpPr txBox="1">
            <a:spLocks noGrp="1"/>
          </p:cNvSpPr>
          <p:nvPr>
            <p:ph type="subTitle" idx="4294967295"/>
          </p:nvPr>
        </p:nvSpPr>
        <p:spPr>
          <a:xfrm>
            <a:off x="544450" y="1502225"/>
            <a:ext cx="1579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Люди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61" name="Google Shape;261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27195" y="5161374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27195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27195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627195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661802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18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40052" y="5161599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272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027414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27414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3"/>
          <p:cNvSpPr txBox="1">
            <a:spLocks noGrp="1"/>
          </p:cNvSpPr>
          <p:nvPr>
            <p:ph type="subTitle" idx="4294967295"/>
          </p:nvPr>
        </p:nvSpPr>
        <p:spPr>
          <a:xfrm>
            <a:off x="5040050" y="1502225"/>
            <a:ext cx="25881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Обучение, исследование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72" name="Google Shape;272;p4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73170" y="5161599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960345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960533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960533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918939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918939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18742" y="41253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931571" y="516140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>
            <a:spLocks noGrp="1"/>
          </p:cNvSpPr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285" name="Google Shape;285;p44"/>
          <p:cNvSpPr txBox="1">
            <a:spLocks noGrp="1"/>
          </p:cNvSpPr>
          <p:nvPr>
            <p:ph type="subTitle" idx="4294967295"/>
          </p:nvPr>
        </p:nvSpPr>
        <p:spPr>
          <a:xfrm>
            <a:off x="4407075" y="1502225"/>
            <a:ext cx="1579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Технологии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5577" y="5087087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602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2602" y="2129624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92602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1045" y="5087087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01920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01920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01920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536089" y="5087087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65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5365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5365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571127" y="4150791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11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571127" y="3140208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7571152" y="5087087"/>
            <a:ext cx="827628" cy="8276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4"/>
          <p:cNvSpPr txBox="1">
            <a:spLocks noGrp="1"/>
          </p:cNvSpPr>
          <p:nvPr>
            <p:ph type="subTitle" idx="4294967295"/>
          </p:nvPr>
        </p:nvSpPr>
        <p:spPr>
          <a:xfrm>
            <a:off x="500550" y="1565675"/>
            <a:ext cx="25881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Компьютерные игры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303" name="Google Shape;303;p4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68102" y="411906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8102" y="2129624"/>
            <a:ext cx="827628" cy="82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68102" y="3127483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501220" y="411906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501220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4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1464570" y="3127483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4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68089" y="511066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459627" y="2129625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464577" y="5110683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397709" y="31118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4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397711" y="40993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2394239" y="5086900"/>
            <a:ext cx="828000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/>
          <p:nvPr/>
        </p:nvSpPr>
        <p:spPr>
          <a:xfrm>
            <a:off x="630000" y="3689750"/>
            <a:ext cx="1515000" cy="2425200"/>
          </a:xfrm>
          <a:prstGeom prst="rect">
            <a:avLst/>
          </a:prstGeom>
          <a:solidFill>
            <a:srgbClr val="013D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471125" y="609257"/>
            <a:ext cx="8520600" cy="290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/>
              <a:t>Защита проекта</a:t>
            </a:r>
            <a:endParaRPr sz="2800" dirty="0"/>
          </a:p>
          <a:p>
            <a:pPr>
              <a:buSzPts val="1100"/>
            </a:pPr>
            <a:r>
              <a:rPr lang="ru-RU" sz="2400" dirty="0"/>
              <a:t>Тема: Разработка модели для прогнозирования выживаемости при циррозе печени на основании лабораторных показателей</a:t>
            </a:r>
            <a:br>
              <a:rPr lang="ru-RU" sz="2400" dirty="0"/>
            </a:br>
            <a:br>
              <a:rPr lang="ru-RU" sz="2400" dirty="0"/>
            </a:br>
            <a:r>
              <a:rPr lang="en" sz="2400" dirty="0"/>
              <a:t>Subject: Development of a model for predicting survival in liver cirrhosis based on laboratory parameters</a:t>
            </a:r>
            <a:br>
              <a:rPr lang="ru-RU" dirty="0"/>
            </a:b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32"/>
          <p:cNvSpPr txBox="1">
            <a:spLocks noGrp="1"/>
          </p:cNvSpPr>
          <p:nvPr>
            <p:ph type="subTitle" idx="2"/>
          </p:nvPr>
        </p:nvSpPr>
        <p:spPr>
          <a:xfrm>
            <a:off x="3135425" y="4188210"/>
            <a:ext cx="5856300" cy="7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2418B"/>
                </a:solidFill>
              </a:rPr>
              <a:t>Закиров Наиль</a:t>
            </a:r>
            <a:endParaRPr dirty="0">
              <a:solidFill>
                <a:srgbClr val="02418B"/>
              </a:solidFill>
            </a:endParaRPr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3"/>
          </p:nvPr>
        </p:nvSpPr>
        <p:spPr>
          <a:xfrm>
            <a:off x="3135425" y="4575175"/>
            <a:ext cx="58563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subTitle" idx="4"/>
          </p:nvPr>
        </p:nvSpPr>
        <p:spPr>
          <a:xfrm>
            <a:off x="3200582" y="4737949"/>
            <a:ext cx="5856300" cy="13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Должность: Инженер по тестированию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Компания: Код Безопасности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49EAE1-DCE3-F842-33FC-997569A56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61" y="3781611"/>
            <a:ext cx="2241477" cy="224147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/>
          </p:nvPr>
        </p:nvSpPr>
        <p:spPr>
          <a:xfrm>
            <a:off x="500550" y="440975"/>
            <a:ext cx="85206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320" name="Google Shape;320;p45"/>
          <p:cNvSpPr txBox="1">
            <a:spLocks noGrp="1"/>
          </p:cNvSpPr>
          <p:nvPr>
            <p:ph type="subTitle" idx="4294967295"/>
          </p:nvPr>
        </p:nvSpPr>
        <p:spPr>
          <a:xfrm>
            <a:off x="463075" y="1556175"/>
            <a:ext cx="27240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889" y="419261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702" y="2187624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4889" y="3180296"/>
            <a:ext cx="827628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21" y="52378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13451" y="3162186"/>
            <a:ext cx="827625" cy="8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3263" y="218336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3087" y="418618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13079" y="5225363"/>
            <a:ext cx="828000" cy="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5"/>
          <p:cNvSpPr txBox="1">
            <a:spLocks noGrp="1"/>
          </p:cNvSpPr>
          <p:nvPr>
            <p:ph type="subTitle" idx="4294967295"/>
          </p:nvPr>
        </p:nvSpPr>
        <p:spPr>
          <a:xfrm>
            <a:off x="463075" y="1556175"/>
            <a:ext cx="27240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Коммуникации</a:t>
            </a:r>
            <a:endParaRPr sz="1500" b="1">
              <a:solidFill>
                <a:srgbClr val="013D85"/>
              </a:solidFill>
            </a:endParaRPr>
          </a:p>
        </p:txBody>
      </p:sp>
      <p:sp>
        <p:nvSpPr>
          <p:cNvPr id="330" name="Google Shape;330;p45"/>
          <p:cNvSpPr txBox="1">
            <a:spLocks noGrp="1"/>
          </p:cNvSpPr>
          <p:nvPr>
            <p:ph type="subTitle" idx="4294967295"/>
          </p:nvPr>
        </p:nvSpPr>
        <p:spPr>
          <a:xfrm>
            <a:off x="3111088" y="1556175"/>
            <a:ext cx="27240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Разное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331" name="Google Shape;331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338177" y="7176974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180089" y="4184004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158189" y="4180596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092970" y="4180591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306358" y="7202475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129633" y="5213833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180108" y="5225537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092783" y="5213829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129459" y="21876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187084" y="218762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014206" y="21946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071835" y="219463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935650" y="52134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956571" y="418021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014194" y="3146975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956584" y="219465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179734" y="31421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071821" y="314698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0050242" y="7255513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129460" y="3142100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6956567" y="3146988"/>
            <a:ext cx="828000" cy="8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47902" y="4180499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014395" y="5213638"/>
            <a:ext cx="827629" cy="8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>
            <a:spLocks noGrp="1"/>
          </p:cNvSpPr>
          <p:nvPr>
            <p:ph type="title"/>
          </p:nvPr>
        </p:nvSpPr>
        <p:spPr>
          <a:xfrm>
            <a:off x="500550" y="440976"/>
            <a:ext cx="85206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иллюстрациями</a:t>
            </a:r>
            <a:endParaRPr/>
          </a:p>
        </p:txBody>
      </p:sp>
      <p:sp>
        <p:nvSpPr>
          <p:cNvPr id="359" name="Google Shape;359;p46"/>
          <p:cNvSpPr txBox="1">
            <a:spLocks noGrp="1"/>
          </p:cNvSpPr>
          <p:nvPr>
            <p:ph type="subTitle" idx="4294967295"/>
          </p:nvPr>
        </p:nvSpPr>
        <p:spPr>
          <a:xfrm>
            <a:off x="544450" y="1502225"/>
            <a:ext cx="19743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013D85"/>
                </a:solidFill>
              </a:rPr>
              <a:t>Флажки/Метки</a:t>
            </a:r>
            <a:endParaRPr sz="1500" b="1">
              <a:solidFill>
                <a:srgbClr val="013D85"/>
              </a:solidFill>
            </a:endParaRPr>
          </a:p>
        </p:txBody>
      </p:sp>
      <p:pic>
        <p:nvPicPr>
          <p:cNvPr id="360" name="Google Shape;36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52" y="3063999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616" y="5019297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8550" y="4243656"/>
            <a:ext cx="687041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8550" y="5019313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1670" y="3063999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41632" y="4243650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43164" y="4243656"/>
            <a:ext cx="687041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3164" y="5019313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434802" y="3063999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434802" y="2129616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7788" y="4243656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17788" y="5019313"/>
            <a:ext cx="687042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8545" y="2129624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367920" y="2129616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892401" y="4243656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6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892401" y="5019313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6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501670" y="2129624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301045" y="2129616"/>
            <a:ext cx="827629" cy="8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6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67020" y="4243656"/>
            <a:ext cx="687043" cy="68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6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667020" y="5019313"/>
            <a:ext cx="687043" cy="687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>
            <a:spLocks noGrp="1"/>
          </p:cNvSpPr>
          <p:nvPr>
            <p:ph type="title"/>
          </p:nvPr>
        </p:nvSpPr>
        <p:spPr>
          <a:xfrm>
            <a:off x="500550" y="440977"/>
            <a:ext cx="8520600" cy="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680750" y="1440702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проекта 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33"/>
          <p:cNvSpPr/>
          <p:nvPr/>
        </p:nvSpPr>
        <p:spPr>
          <a:xfrm>
            <a:off x="681350" y="2309014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Обзор </a:t>
            </a:r>
            <a:r>
              <a:rPr lang="ru-RU" sz="15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датасета</a:t>
            </a:r>
            <a:endParaRPr sz="13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3"/>
          <p:cNvSpPr/>
          <p:nvPr/>
        </p:nvSpPr>
        <p:spPr>
          <a:xfrm>
            <a:off x="680750" y="3091114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Проблемы и особенности датасета</a:t>
            </a:r>
            <a:endParaRPr sz="15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33"/>
          <p:cNvSpPr/>
          <p:nvPr/>
        </p:nvSpPr>
        <p:spPr>
          <a:xfrm>
            <a:off x="680749" y="3937513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Результаты обучения моделей и их сравнение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33"/>
          <p:cNvSpPr/>
          <p:nvPr/>
        </p:nvSpPr>
        <p:spPr>
          <a:xfrm>
            <a:off x="680749" y="4783911"/>
            <a:ext cx="3384900" cy="501600"/>
          </a:xfrm>
          <a:prstGeom prst="roundRect">
            <a:avLst>
              <a:gd name="adj" fmla="val 16667"/>
            </a:avLst>
          </a:prstGeom>
          <a:solidFill>
            <a:srgbClr val="8B8EE3"/>
          </a:solidFill>
          <a:ln>
            <a:noFill/>
          </a:ln>
        </p:spPr>
        <p:txBody>
          <a:bodyPr spcFirstLastPara="1" wrap="square" lIns="270000" tIns="91425" rIns="27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13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33"/>
          <p:cNvCxnSpPr>
            <a:cxnSpLocks/>
            <a:stCxn id="153" idx="1"/>
            <a:endCxn id="154" idx="1"/>
          </p:cNvCxnSpPr>
          <p:nvPr/>
        </p:nvCxnSpPr>
        <p:spPr>
          <a:xfrm rot="10800000" flipH="1" flipV="1">
            <a:off x="680750" y="1691502"/>
            <a:ext cx="600" cy="868312"/>
          </a:xfrm>
          <a:prstGeom prst="curvedConnector3">
            <a:avLst>
              <a:gd name="adj1" fmla="val -3810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33"/>
          <p:cNvCxnSpPr>
            <a:cxnSpLocks/>
            <a:stCxn id="154" idx="1"/>
            <a:endCxn id="155" idx="1"/>
          </p:cNvCxnSpPr>
          <p:nvPr/>
        </p:nvCxnSpPr>
        <p:spPr>
          <a:xfrm rot="10800000" flipV="1">
            <a:off x="680750" y="2559814"/>
            <a:ext cx="600" cy="782100"/>
          </a:xfrm>
          <a:prstGeom prst="curvedConnector3">
            <a:avLst>
              <a:gd name="adj1" fmla="val 3820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33"/>
          <p:cNvCxnSpPr>
            <a:stCxn id="155" idx="1"/>
            <a:endCxn id="156" idx="1"/>
          </p:cNvCxnSpPr>
          <p:nvPr/>
        </p:nvCxnSpPr>
        <p:spPr>
          <a:xfrm rot="10800000" flipV="1">
            <a:off x="680750" y="3341913"/>
            <a:ext cx="1" cy="846399"/>
          </a:xfrm>
          <a:prstGeom prst="curvedConnector3">
            <a:avLst>
              <a:gd name="adj1" fmla="val 2286010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33"/>
          <p:cNvCxnSpPr>
            <a:cxnSpLocks/>
            <a:stCxn id="156" idx="1"/>
            <a:endCxn id="158" idx="1"/>
          </p:cNvCxnSpPr>
          <p:nvPr/>
        </p:nvCxnSpPr>
        <p:spPr>
          <a:xfrm rot="10800000" flipV="1">
            <a:off x="680749" y="4188313"/>
            <a:ext cx="12700" cy="846398"/>
          </a:xfrm>
          <a:prstGeom prst="curvedConnector3">
            <a:avLst>
              <a:gd name="adj1" fmla="val 180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Цели проекта</a:t>
            </a:r>
            <a:endParaRPr/>
          </a:p>
        </p:txBody>
      </p:sp>
      <p:graphicFrame>
        <p:nvGraphicFramePr>
          <p:cNvPr id="169" name="Google Shape;169;p34"/>
          <p:cNvGraphicFramePr/>
          <p:nvPr>
            <p:extLst>
              <p:ext uri="{D42A27DB-BD31-4B8C-83A1-F6EECF244321}">
                <p14:modId xmlns:p14="http://schemas.microsoft.com/office/powerpoint/2010/main" val="2125985566"/>
              </p:ext>
            </p:extLst>
          </p:nvPr>
        </p:nvGraphicFramePr>
        <p:xfrm>
          <a:off x="952500" y="2058925"/>
          <a:ext cx="7239000" cy="2139070"/>
        </p:xfrm>
        <a:graphic>
          <a:graphicData uri="http://schemas.openxmlformats.org/drawingml/2006/table">
            <a:tbl>
              <a:tblPr>
                <a:noFill/>
                <a:tableStyleId>{5040867A-0FF6-4403-88A3-8EF1136A07C3}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Проверка возможности предсказания выживаемости при циррозе печени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Исследование различных подходов к обработке </a:t>
                      </a:r>
                      <a:r>
                        <a:rPr lang="ru-RU" sz="17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датасета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Проверки возможностей </a:t>
                      </a:r>
                      <a:r>
                        <a:rPr lang="en-US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</a:t>
                      </a: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моделей для данной тематики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700" b="1">
                          <a:solidFill>
                            <a:srgbClr val="013D85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700" b="1">
                        <a:solidFill>
                          <a:srgbClr val="013D8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7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Выбор оптимальной модели обучения</a:t>
                      </a:r>
                      <a:endParaRPr sz="17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Обзор датасета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E885E8-EB4A-1E4B-B60D-8870C8EF6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59" y="1211048"/>
            <a:ext cx="8504141" cy="37827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63347A-A04E-CBA1-76F9-4F21A9E8DDC2}"/>
              </a:ext>
            </a:extLst>
          </p:cNvPr>
          <p:cNvSpPr txBox="1"/>
          <p:nvPr/>
        </p:nvSpPr>
        <p:spPr>
          <a:xfrm>
            <a:off x="197320" y="5190533"/>
            <a:ext cx="89963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Предобработка </a:t>
            </a:r>
            <a:r>
              <a:rPr lang="ru-RU" dirty="0" err="1"/>
              <a:t>датасета</a:t>
            </a:r>
            <a:r>
              <a:rPr lang="ru-RU" dirty="0"/>
              <a:t>:</a:t>
            </a:r>
          </a:p>
          <a:p>
            <a:pPr marL="342900" indent="-342900">
              <a:buAutoNum type="arabicPeriod"/>
            </a:pPr>
            <a:r>
              <a:rPr lang="ru-RU" dirty="0"/>
              <a:t>Удалить все строки, в которых присутствовали пропущенные значения (</a:t>
            </a:r>
            <a:r>
              <a:rPr lang="en" dirty="0"/>
              <a:t>NA) </a:t>
            </a:r>
            <a:r>
              <a:rPr lang="ru-RU" dirty="0"/>
              <a:t>в столбце «Лекарство» ;</a:t>
            </a:r>
          </a:p>
          <a:p>
            <a:pPr marL="342900" indent="-342900">
              <a:buAutoNum type="arabicPeriod"/>
            </a:pPr>
            <a:r>
              <a:rPr lang="ru-RU" dirty="0"/>
              <a:t>Заменить пропущенные значения средними результатами.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82958F-219F-E6F9-6D64-4E4DF7CA6459}"/>
              </a:ext>
            </a:extLst>
          </p:cNvPr>
          <p:cNvSpPr/>
          <p:nvPr/>
        </p:nvSpPr>
        <p:spPr>
          <a:xfrm>
            <a:off x="1393372" y="1211048"/>
            <a:ext cx="402772" cy="3513352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F10D4A-22A8-A163-EB1E-CB761B07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1910" y="4722841"/>
            <a:ext cx="1994390" cy="7386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A6962D02-4507-28C8-D5F4-5D1A988BB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>
            <a:extLst>
              <a:ext uri="{FF2B5EF4-FFF2-40B4-BE49-F238E27FC236}">
                <a16:creationId xmlns:a16="http://schemas.microsoft.com/office/drawing/2014/main" id="{EEEECA32-83D8-6BCA-8B87-5A559AEA4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Обзор датасета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7306CE-2D0E-B66B-2B1B-91C88F332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75" y="1006996"/>
            <a:ext cx="7271850" cy="54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1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0BEF40B1-AA9C-17E8-3709-512A38BD0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>
            <a:extLst>
              <a:ext uri="{FF2B5EF4-FFF2-40B4-BE49-F238E27FC236}">
                <a16:creationId xmlns:a16="http://schemas.microsoft.com/office/drawing/2014/main" id="{60832059-E895-AE1B-981F-B8F60BEC18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85206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Обзор датасета</a:t>
            </a:r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4D357C-9587-03D2-64AA-748776AC8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142999"/>
            <a:ext cx="8142900" cy="528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DFA98608-5605-52BA-D48C-A3EEC52B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3ADE47-B375-F5B6-7B08-4AAE73EC4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" y="576942"/>
            <a:ext cx="9089473" cy="536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7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CE9C417F-A018-DF15-A9D1-8ED0BB57A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>
            <a:extLst>
              <a:ext uri="{FF2B5EF4-FFF2-40B4-BE49-F238E27FC236}">
                <a16:creationId xmlns:a16="http://schemas.microsoft.com/office/drawing/2014/main" id="{427D5F2D-F89E-E570-51B9-6EC2C8711E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440981"/>
            <a:ext cx="4604850" cy="734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Проблемы датасета:</a:t>
            </a:r>
            <a:endParaRPr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651A3-3DAE-FA2F-5449-CB531BAE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79" y="1441248"/>
            <a:ext cx="8545921" cy="2934809"/>
          </a:xfrm>
          <a:prstGeom prst="rect">
            <a:avLst/>
          </a:prstGeom>
        </p:spPr>
      </p:pic>
      <p:pic>
        <p:nvPicPr>
          <p:cNvPr id="10" name="Google Shape;372;p46">
            <a:extLst>
              <a:ext uri="{FF2B5EF4-FFF2-40B4-BE49-F238E27FC236}">
                <a16:creationId xmlns:a16="http://schemas.microsoft.com/office/drawing/2014/main" id="{E9ED176A-927A-752F-2611-42625E60F1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38620"/>
            <a:ext cx="740229" cy="73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372;p46">
            <a:extLst>
              <a:ext uri="{FF2B5EF4-FFF2-40B4-BE49-F238E27FC236}">
                <a16:creationId xmlns:a16="http://schemas.microsoft.com/office/drawing/2014/main" id="{8852D4D0-DCE5-F4A5-1F21-C55F34DDB04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4641648"/>
            <a:ext cx="740229" cy="71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3AEE60-4031-EDB3-5D8C-FE9990A48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07" y="4419399"/>
            <a:ext cx="2269530" cy="13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6765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255</Words>
  <Application>Microsoft Macintosh PowerPoint</Application>
  <PresentationFormat>Экран (4:3)</PresentationFormat>
  <Paragraphs>61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Roboto</vt:lpstr>
      <vt:lpstr>Courier New</vt:lpstr>
      <vt:lpstr>Arial</vt:lpstr>
      <vt:lpstr>Светлая тема</vt:lpstr>
      <vt:lpstr>Светлая тема</vt:lpstr>
      <vt:lpstr>Machine Learning. Basic 042024</vt:lpstr>
      <vt:lpstr>Защита проекта Тема: Разработка модели для прогнозирования выживаемости при циррозе печени на основании лабораторных показателей  Subject: Development of a model for predicting survival in liver cirrhosis based on laboratory parameters  </vt:lpstr>
      <vt:lpstr>План защиты</vt:lpstr>
      <vt:lpstr>Цели проекта</vt:lpstr>
      <vt:lpstr>Обзор датасета</vt:lpstr>
      <vt:lpstr>Обзор датасета</vt:lpstr>
      <vt:lpstr>Обзор датасета</vt:lpstr>
      <vt:lpstr>Презентация PowerPoint</vt:lpstr>
      <vt:lpstr>Проблемы датасета:</vt:lpstr>
      <vt:lpstr>Проблемы датасета</vt:lpstr>
      <vt:lpstr>Результаты обучения моделей и их сравнение</vt:lpstr>
      <vt:lpstr>Результаты обучения моделей и их сравнение</vt:lpstr>
      <vt:lpstr>Результаты обучения моделей и их сравнение</vt:lpstr>
      <vt:lpstr>Выводы и планы по развитию</vt:lpstr>
      <vt:lpstr>Спасибо за внимание!  </vt:lpstr>
      <vt:lpstr>Инструкции для работы с презентацией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  <vt:lpstr>Слайд с иллюстрациями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Learning. Basic 042024</dc:title>
  <cp:lastModifiedBy>Наиль Закиров</cp:lastModifiedBy>
  <cp:revision>7</cp:revision>
  <dcterms:modified xsi:type="dcterms:W3CDTF">2024-11-26T18:08:36Z</dcterms:modified>
</cp:coreProperties>
</file>